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64" r:id="rId3"/>
    <p:sldId id="365" r:id="rId4"/>
    <p:sldId id="366" r:id="rId5"/>
    <p:sldId id="388" r:id="rId6"/>
    <p:sldId id="372" r:id="rId7"/>
    <p:sldId id="389" r:id="rId8"/>
    <p:sldId id="370" r:id="rId9"/>
    <p:sldId id="376" r:id="rId10"/>
    <p:sldId id="371" r:id="rId11"/>
    <p:sldId id="390" r:id="rId12"/>
    <p:sldId id="392" r:id="rId13"/>
    <p:sldId id="393" r:id="rId14"/>
    <p:sldId id="384" r:id="rId15"/>
    <p:sldId id="394" r:id="rId16"/>
    <p:sldId id="386" r:id="rId17"/>
    <p:sldId id="387" r:id="rId18"/>
    <p:sldId id="395" r:id="rId19"/>
    <p:sldId id="396" r:id="rId20"/>
    <p:sldId id="293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5" autoAdjust="0"/>
    <p:restoredTop sz="96376" autoAdjust="0"/>
  </p:normalViewPr>
  <p:slideViewPr>
    <p:cSldViewPr>
      <p:cViewPr>
        <p:scale>
          <a:sx n="87" d="100"/>
          <a:sy n="87" d="100"/>
        </p:scale>
        <p:origin x="2920" y="1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D71C7-B9A5-4640-BA0C-5B40932E56DE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FD4B-ECB8-4916-AD4C-D0B97A30BD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8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23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830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51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69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76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1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83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676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87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171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752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F3E5-9226-47CE-88A1-DFC54FD9E1C6}" type="datetimeFigureOut">
              <a:rPr lang="pt-PT" smtClean="0"/>
              <a:t>01/05/24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E8BE0-4935-482F-BD72-0A93ED63222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99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13360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Projecto Curricular e os desafios da formação de justiça especializados na área de promoção e protecção dos Direitos da Criança   </a:t>
            </a:r>
            <a:endParaRPr lang="pt-PT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PT" sz="2800" b="1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  <a:cs typeface="Calibri Light" panose="020F0302020204030204" pitchFamily="34" charset="0"/>
              </a:rPr>
              <a:t>  02 de Maio de  2024</a:t>
            </a:r>
          </a:p>
          <a:p>
            <a:pPr>
              <a:defRPr/>
            </a:pPr>
            <a:endParaRPr lang="pt-PT" dirty="0">
              <a:ea typeface="+mn-ea"/>
              <a:cs typeface="+mn-c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A229B63-EED7-B341-8BB9-36A3E1B94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11" y="381000"/>
            <a:ext cx="3796189" cy="1524000"/>
          </a:xfrm>
          <a:prstGeom prst="rect">
            <a:avLst/>
          </a:prstGeom>
        </p:spPr>
      </p:pic>
      <p:pic>
        <p:nvPicPr>
          <p:cNvPr id="6" name="Picture 1" descr="Description: EncontARTE:Users:litos:Documents:REFORMAR:FINAL:REFORMAR-BASE-branco1.gif">
            <a:extLst>
              <a:ext uri="{FF2B5EF4-FFF2-40B4-BE49-F238E27FC236}">
                <a16:creationId xmlns:a16="http://schemas.microsoft.com/office/drawing/2014/main" id="{AE2261FC-F8BE-5BEC-D5CF-428C031C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23" y="5648633"/>
            <a:ext cx="2901339" cy="52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47B964B-E9BB-844F-BCE1-7E802D2C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9" y="5257800"/>
            <a:ext cx="2016224" cy="11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7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FF0000"/>
                </a:solidFill>
                <a:latin typeface="+mn-lt"/>
              </a:rPr>
              <a:t>3. Projeto de Currículo de Formação</a:t>
            </a:r>
            <a:endParaRPr lang="en-GB" sz="28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7200" b="1" dirty="0">
                <a:ea typeface="Calibri Light" pitchFamily="34" charset="0"/>
                <a:cs typeface="Calibri Light" pitchFamily="34" charset="0"/>
              </a:rPr>
              <a:t>Público-alvo e Duração</a:t>
            </a:r>
          </a:p>
          <a:p>
            <a:pPr marL="0" indent="0">
              <a:buNone/>
            </a:pPr>
            <a:endParaRPr lang="pt-BR" sz="7200" dirty="0"/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Polícia, Magistrados Judiciais e do Ministério Público, defensores públicos, advogados e agentes penitenciários.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Duração total: a ser determinada com base na extensão e complexidade do conteúdo a ser abordado. Sugere-se que a duração seja adaptada para atender às necessidades de aprendizagem e ao cronograma dos participantes.</a:t>
            </a:r>
          </a:p>
          <a:p>
            <a:pPr marL="0" indent="0">
              <a:buNone/>
            </a:pPr>
            <a:endParaRPr lang="pt-BR" sz="7200" b="1" dirty="0"/>
          </a:p>
          <a:p>
            <a:pPr marL="0" indent="0">
              <a:buNone/>
            </a:pPr>
            <a:r>
              <a:rPr lang="pt-BR" sz="7200" b="1" dirty="0">
                <a:ea typeface="Calibri Light" pitchFamily="34" charset="0"/>
                <a:cs typeface="Calibri Light" pitchFamily="34" charset="0"/>
              </a:rPr>
              <a:t>Necessidades de Formação</a:t>
            </a:r>
          </a:p>
          <a:p>
            <a:pPr marL="0" indent="0">
              <a:buNone/>
            </a:pPr>
            <a:endParaRPr lang="pt-BR" sz="7200" dirty="0"/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Atualização das necessidades de formação.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Identificação de fraquezas na proteção dos direitos da criança.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Revisão da concepção curricular para incluir temas relacionados à criança.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Adopção de metodologias de ensino adequadas para engajar os participantes e promover a aprendizagem efetiva.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Desenvolvimento de um plano de formação abrangente que aborde os aspectos identificados como necessidades prioritárias.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Consideração dos recursos disponíveis e identificação de possíveis fontes de financiamento para superar o orçamento insuficiente.</a:t>
            </a: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6172200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7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FF0000"/>
                </a:solidFill>
                <a:latin typeface="+mn-lt"/>
              </a:rPr>
              <a:t>...</a:t>
            </a:r>
            <a:r>
              <a:rPr lang="pt-BR" sz="2800" b="1" dirty="0">
                <a:ea typeface="Calibri Light" pitchFamily="34" charset="0"/>
                <a:cs typeface="Calibri Light" pitchFamily="34" charset="0"/>
              </a:rPr>
              <a:t> Competências </a:t>
            </a:r>
            <a:endParaRPr lang="en-GB" sz="28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7200" dirty="0"/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6172200"/>
            <a:ext cx="7560840" cy="576064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8A6428-F2EE-7F49-A452-A2044E0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74008"/>
              </p:ext>
            </p:extLst>
          </p:nvPr>
        </p:nvGraphicFramePr>
        <p:xfrm>
          <a:off x="304800" y="816077"/>
          <a:ext cx="83820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177967336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62487927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098281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en-M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Competências identificadas</a:t>
                      </a:r>
                      <a:r>
                        <a:rPr lang="en-MZ" sz="800" dirty="0">
                          <a:effectLst/>
                        </a:rPr>
                        <a:t> </a:t>
                      </a:r>
                      <a:endParaRPr lang="en-M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Competências </a:t>
                      </a:r>
                      <a:r>
                        <a:rPr lang="pt-PT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actualizadas</a:t>
                      </a:r>
                      <a:r>
                        <a:rPr lang="en-MZ" sz="800" dirty="0">
                          <a:effectLst/>
                        </a:rPr>
                        <a:t> </a:t>
                      </a:r>
                      <a:endParaRPr lang="en-MZ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41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Guarda da Polícia </a:t>
                      </a:r>
                      <a:endParaRPr lang="en-M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1) Fazer uma abordagem preventiva e proactiva no combate ao crime, violência e identificar seus efeitos; 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2) Saber </a:t>
                      </a:r>
                      <a:r>
                        <a:rPr lang="pt-PT" sz="8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efectuar</a:t>
                      </a: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 a guarda e piquete; 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3) Saber </a:t>
                      </a:r>
                      <a:r>
                        <a:rPr lang="pt-PT" sz="8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efectuar</a:t>
                      </a: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 uma patrulha;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4) Saber </a:t>
                      </a:r>
                      <a:r>
                        <a:rPr lang="pt-PT" sz="8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efectuar</a:t>
                      </a: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 identificação, revista, detenção e condução;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5) Saber </a:t>
                      </a:r>
                      <a:r>
                        <a:rPr lang="pt-PT" sz="8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efectuar</a:t>
                      </a: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 a gestão do local do facto.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caso de criança em conflito com a lei: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imediatamente a Idade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o Processo Específicos para Crianças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Proteger da Privacidade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Conduzir entrevistas Sensíveis tendo em conta a Idade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Colaborar com Profissionais Especializados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Observar Normas Internacionais para a criança detida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caso de crianças associadas a grupos armados: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crianças inimputáveis e imputáveis: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a idade da criança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Informar a família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Proibir o uso da tortura e dos maus-tratos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um intérprete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um defensor publico o advogado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 condições dignas para crianças </a:t>
                      </a:r>
                      <a:r>
                        <a:rPr lang="pt-PT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afectadas</a:t>
                      </a:r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grupos armados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crianças imputáveis: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 como último recurso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deter de forma arbitrária e ilegalmente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Proibir o uso da força na fase da detenção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condições dignas de custódia policial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 visitas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 serviços de saúde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Comunicação com a Criança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Respeitar os termos legais de custódia policial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caso de crianças vítimas testemunhas e denunciantes: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a idade da criança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Informar a família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um intérprete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um defensor público ou advogado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 condições dignas nos centros de vítimas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ao atendimento médico adequado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Comunicar de maneira clara e transparente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Respeitar a Privacidade</a:t>
                      </a:r>
                      <a:r>
                        <a:rPr lang="en-MZ" sz="800" dirty="0">
                          <a:effectLst/>
                        </a:rPr>
                        <a:t> </a:t>
                      </a:r>
                      <a:endParaRPr lang="en-MZ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0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29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FF0000"/>
                </a:solidFill>
                <a:latin typeface="+mn-lt"/>
              </a:rPr>
              <a:t>...</a:t>
            </a:r>
            <a:r>
              <a:rPr lang="pt-BR" sz="2800" b="1" dirty="0">
                <a:ea typeface="Calibri Light" pitchFamily="34" charset="0"/>
                <a:cs typeface="Calibri Light" pitchFamily="34" charset="0"/>
              </a:rPr>
              <a:t> Competências </a:t>
            </a:r>
            <a:endParaRPr lang="en-GB" sz="28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7200" dirty="0"/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6172200"/>
            <a:ext cx="7560840" cy="576064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8A6428-F2EE-7F49-A452-A2044E0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70567"/>
              </p:ext>
            </p:extLst>
          </p:nvPr>
        </p:nvGraphicFramePr>
        <p:xfrm>
          <a:off x="304800" y="816077"/>
          <a:ext cx="8382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177967336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62487927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098281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en-M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Competências identificadas</a:t>
                      </a:r>
                      <a:r>
                        <a:rPr lang="en-MZ" sz="800" dirty="0">
                          <a:effectLst/>
                        </a:rPr>
                        <a:t> </a:t>
                      </a:r>
                      <a:endParaRPr lang="en-M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Competências </a:t>
                      </a:r>
                      <a:r>
                        <a:rPr lang="pt-PT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actualizadas</a:t>
                      </a:r>
                      <a:r>
                        <a:rPr lang="en-MZ" sz="800" dirty="0">
                          <a:effectLst/>
                        </a:rPr>
                        <a:t> </a:t>
                      </a:r>
                      <a:endParaRPr lang="en-MZ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41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Agente penitenciário</a:t>
                      </a:r>
                      <a:r>
                        <a:rPr lang="en-MZ" sz="800" dirty="0">
                          <a:effectLst/>
                        </a:rPr>
                        <a:t> </a:t>
                      </a:r>
                      <a:endParaRPr lang="en-M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a segurança de condenados e preventivos, assegurando-lhes a reabilitação e reinserção social;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Dominar as regras básicas de segurança penitenciária, observando as regras de Direitos Humanos;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Dominar as técnicas do uso e porte de armas de fogo;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Zelar pelos instrumentos e materiais do trabalho;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Respeitar o comando operativo e as hierarquias;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relatórios de ocorrência aos superiores hierárquicos;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Utilizar técnicas de comunicação via rádio com os demais.</a:t>
                      </a:r>
                      <a:r>
                        <a:rPr lang="en-MZ" sz="800" dirty="0">
                          <a:effectLst/>
                        </a:rPr>
                        <a:t> </a:t>
                      </a:r>
                      <a:r>
                        <a:rPr lang="pt-PT" sz="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endParaRPr lang="en-M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caso de criança em conflito com a lei: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Separar as crianças dos adultos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Facilitar o acesso das crianças à assistência jurídica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condições dignas de reclusão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serviços de saúde física e mental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educação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programas de reabilitação e reinserção social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ao contacto com o mundo exterior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às queixas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ao bilhete de identidade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caso de crianças associadas a grupos armados: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Separar as crianças dos adultos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Facilitar o acesso das crianças à assistência jurídica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condições dignas de reclusão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serviços de saúde física e mental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educação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programas de reabilitação e reinserção social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ao contacto com o mundo exterior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às queixas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ao bilhete de identidade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caso de crianças vítimas testemunhas e denunciantes: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Separar as crianças dos adultos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Facilitar o acesso das crianças à assistência jurídica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condições dignas de reclusão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serviços de saúde física e mental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educação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 programas de reabilitação e reinserção social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ao contacto com o mundo exterior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às queixas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t-PT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Fornecer acesso ao bilhete de identidade </a:t>
                      </a:r>
                      <a:endParaRPr lang="en-MZ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0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12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5196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pt-PT" sz="7200" b="1" dirty="0">
                <a:solidFill>
                  <a:srgbClr val="000000"/>
                </a:solidFill>
                <a:effectLst/>
              </a:rPr>
              <a:t>Uma pedagogia centrada na aprendizagem de um saber-fazer </a:t>
            </a:r>
            <a:endParaRPr lang="pt-BR" sz="7200" dirty="0"/>
          </a:p>
          <a:p>
            <a:r>
              <a:rPr lang="pt-PT" sz="7200" dirty="0">
                <a:ea typeface="Calibri" panose="020F0502020204030204" pitchFamily="34" charset="0"/>
              </a:rPr>
              <a:t>P</a:t>
            </a:r>
            <a:r>
              <a:rPr lang="pt-PT" sz="7200" dirty="0">
                <a:effectLst/>
                <a:ea typeface="Calibri" panose="020F0502020204030204" pitchFamily="34" charset="0"/>
              </a:rPr>
              <a:t>rocesso de ensino em torno do desenvolvimento de competências específicas, em vez de se concentrar exclusivamente em funções individuais. Essa abordagem permite uma formação mais abrangente e eficaz, centrada na capacitação dos participantes para lidar com os desafios complexos envolvidos na promoção de uma justiça que prioriza os direitos e o bem-estar das crianças.</a:t>
            </a:r>
            <a:r>
              <a:rPr lang="en-MZ" sz="7200" dirty="0">
                <a:effectLst/>
              </a:rPr>
              <a:t> </a:t>
            </a:r>
            <a:endParaRPr lang="pt-BR" sz="7200" b="1" dirty="0"/>
          </a:p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pt-PT" sz="7200" b="1" dirty="0">
                <a:solidFill>
                  <a:srgbClr val="000000"/>
                </a:solidFill>
                <a:effectLst/>
              </a:rPr>
              <a:t>Uma abordagem pedagógica baseada em </a:t>
            </a:r>
            <a:r>
              <a:rPr lang="pt-PT" sz="7200" b="1" dirty="0" err="1">
                <a:solidFill>
                  <a:srgbClr val="000000"/>
                </a:solidFill>
                <a:effectLst/>
              </a:rPr>
              <a:t>objectivos</a:t>
            </a:r>
            <a:endParaRPr lang="en-MZ" sz="7200" b="1" dirty="0">
              <a:solidFill>
                <a:srgbClr val="000000"/>
              </a:solidFill>
              <a:effectLst/>
            </a:endParaRPr>
          </a:p>
          <a:p>
            <a:r>
              <a:rPr lang="pt-PT" sz="7200" dirty="0">
                <a:ea typeface="Calibri" panose="020F0502020204030204" pitchFamily="34" charset="0"/>
              </a:rPr>
              <a:t>Definição clara de </a:t>
            </a:r>
            <a:r>
              <a:rPr lang="pt-PT" sz="7200" dirty="0" err="1">
                <a:ea typeface="Calibri" panose="020F0502020204030204" pitchFamily="34" charset="0"/>
              </a:rPr>
              <a:t>objectivos</a:t>
            </a:r>
            <a:r>
              <a:rPr lang="pt-PT" sz="7200" dirty="0">
                <a:ea typeface="Calibri" panose="020F0502020204030204" pitchFamily="34" charset="0"/>
              </a:rPr>
              <a:t> </a:t>
            </a:r>
            <a:endParaRPr lang="pt-BR" sz="7200" dirty="0">
              <a:ea typeface="Calibri Light" pitchFamily="34" charset="0"/>
              <a:cs typeface="Calibri Light" pitchFamily="34" charset="0"/>
            </a:endParaRPr>
          </a:p>
          <a:p>
            <a:r>
              <a:rPr lang="pt-PT" sz="7200" dirty="0">
                <a:ea typeface="Calibri" panose="020F0502020204030204" pitchFamily="34" charset="0"/>
              </a:rPr>
              <a:t>Cada etapa é cuidadosamente planejada com base em </a:t>
            </a:r>
            <a:r>
              <a:rPr lang="pt-PT" sz="7200" dirty="0" err="1">
                <a:ea typeface="Calibri" panose="020F0502020204030204" pitchFamily="34" charset="0"/>
              </a:rPr>
              <a:t>objectivos</a:t>
            </a:r>
            <a:r>
              <a:rPr lang="pt-PT" sz="7200" dirty="0">
                <a:ea typeface="Calibri" panose="020F0502020204030204" pitchFamily="34" charset="0"/>
              </a:rPr>
              <a:t> específicos</a:t>
            </a:r>
            <a:r>
              <a:rPr lang="en-MZ" sz="7200" dirty="0"/>
              <a:t> </a:t>
            </a:r>
            <a:endParaRPr lang="pt-BR" sz="7200" dirty="0">
              <a:cs typeface="Calibri Light" pitchFamily="34" charset="0"/>
            </a:endParaRPr>
          </a:p>
          <a:p>
            <a:r>
              <a:rPr lang="pt-PT" sz="7200" dirty="0">
                <a:ea typeface="Calibri" panose="020F0502020204030204" pitchFamily="34" charset="0"/>
              </a:rPr>
              <a:t>Consecução da competência por parte do aprendiz</a:t>
            </a:r>
            <a:r>
              <a:rPr lang="en-MZ" sz="7200" dirty="0"/>
              <a:t> </a:t>
            </a:r>
            <a:endParaRPr lang="pt-BR" sz="7200" dirty="0">
              <a:cs typeface="Calibri Light" pitchFamily="34" charset="0"/>
            </a:endParaRPr>
          </a:p>
          <a:p>
            <a:r>
              <a:rPr lang="pt-PT" sz="7200" dirty="0" err="1">
                <a:ea typeface="Calibri" panose="020F0502020204030204" pitchFamily="34" charset="0"/>
              </a:rPr>
              <a:t>Objectivos</a:t>
            </a:r>
            <a:r>
              <a:rPr lang="pt-PT" sz="7200" dirty="0">
                <a:ea typeface="Calibri" panose="020F0502020204030204" pitchFamily="34" charset="0"/>
              </a:rPr>
              <a:t> pedagógicos são desdobrados em etapas progressivas, que permitem ao aprendiz avançar de forma consistente em </a:t>
            </a:r>
            <a:r>
              <a:rPr lang="pt-PT" sz="7200" dirty="0" err="1">
                <a:ea typeface="Calibri" panose="020F0502020204030204" pitchFamily="34" charset="0"/>
              </a:rPr>
              <a:t>direcção</a:t>
            </a:r>
            <a:r>
              <a:rPr lang="pt-PT" sz="7200" dirty="0">
                <a:ea typeface="Calibri" panose="020F0502020204030204" pitchFamily="34" charset="0"/>
              </a:rPr>
              <a:t> à maestria em sua área de </a:t>
            </a:r>
            <a:r>
              <a:rPr lang="pt-PT" sz="7200" dirty="0" err="1">
                <a:ea typeface="Calibri" panose="020F0502020204030204" pitchFamily="34" charset="0"/>
              </a:rPr>
              <a:t>actuação</a:t>
            </a:r>
            <a:r>
              <a:rPr lang="pt-PT" sz="7200" dirty="0">
                <a:ea typeface="Calibri" panose="020F0502020204030204" pitchFamily="34" charset="0"/>
              </a:rPr>
              <a:t>.</a:t>
            </a:r>
            <a:r>
              <a:rPr lang="en-MZ" sz="7200" dirty="0"/>
              <a:t> </a:t>
            </a:r>
          </a:p>
          <a:p>
            <a:endParaRPr lang="en-MZ" sz="7200" dirty="0"/>
          </a:p>
          <a:p>
            <a:pPr marL="0" indent="0">
              <a:buNone/>
            </a:pPr>
            <a:r>
              <a:rPr lang="pt-BR" sz="7200" b="1" dirty="0">
                <a:ea typeface="Calibri Light" pitchFamily="34" charset="0"/>
                <a:cs typeface="Calibri Light" pitchFamily="34" charset="0"/>
              </a:rPr>
              <a:t>Metodologia de Formação: Alternância Teórico-Prática e Estágios</a:t>
            </a:r>
            <a:endParaRPr lang="pt-BR" sz="7200" dirty="0">
              <a:ea typeface="Calibri Light" pitchFamily="34" charset="0"/>
              <a:cs typeface="Calibri Light" pitchFamily="34" charset="0"/>
            </a:endParaRP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Complementaridade entre aquisição de conhecimentos e desenvolvimento de práticas profissionais.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Preparar atores com conhecimentos prévios e estudo de casos práticos.</a:t>
            </a:r>
          </a:p>
          <a:p>
            <a:r>
              <a:rPr lang="pt-BR" sz="7200" dirty="0">
                <a:ea typeface="Calibri Light" pitchFamily="34" charset="0"/>
                <a:cs typeface="Calibri Light" pitchFamily="34" charset="0"/>
              </a:rPr>
              <a:t>Estágio para aplicar e reforçar conhecimentos, com supervisão</a:t>
            </a:r>
            <a:r>
              <a:rPr lang="pt-BR" sz="7200" dirty="0"/>
              <a:t>.</a:t>
            </a:r>
          </a:p>
          <a:p>
            <a:pPr marL="0" indent="0">
              <a:buNone/>
            </a:pPr>
            <a:endParaRPr lang="pt-BR" sz="8000" dirty="0">
              <a:ea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endParaRPr lang="pt-BR" sz="8000" dirty="0"/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6172200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FF0000"/>
                </a:solidFill>
                <a:latin typeface="+mn-lt"/>
              </a:rPr>
              <a:t>4. Criação dos Manuais de Formação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6053336"/>
            <a:ext cx="7560840" cy="576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5A0E6-ABCA-A646-BB52-3A8CCBEE8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sz="2000" b="1" dirty="0"/>
              <a:t>3 manuais </a:t>
            </a:r>
            <a:r>
              <a:rPr lang="pt-PT" sz="2000" dirty="0"/>
              <a:t>que abordam Direitos Humanos  </a:t>
            </a:r>
            <a:r>
              <a:rPr lang="pt-PT" sz="2000" dirty="0" err="1"/>
              <a:t>dàs</a:t>
            </a:r>
            <a:r>
              <a:rPr lang="pt-PT" sz="2000" dirty="0"/>
              <a:t> crianças mais vulneráveis entre as crianças </a:t>
            </a:r>
          </a:p>
          <a:p>
            <a:pPr lvl="1"/>
            <a:r>
              <a:rPr lang="pt-PT" sz="2000" dirty="0"/>
              <a:t>Crianças em conflito com a lei</a:t>
            </a:r>
          </a:p>
          <a:p>
            <a:pPr lvl="1"/>
            <a:r>
              <a:rPr lang="pt-PT" sz="2000" dirty="0"/>
              <a:t>Crianças vítimas, testemunhas e denunciantes</a:t>
            </a:r>
          </a:p>
          <a:p>
            <a:pPr lvl="1"/>
            <a:r>
              <a:rPr lang="pt-PT" sz="2000" dirty="0"/>
              <a:t>Crianças ligadas a grupos armados </a:t>
            </a:r>
          </a:p>
          <a:p>
            <a:r>
              <a:rPr lang="pt-PT" sz="2000" dirty="0"/>
              <a:t>Manual dividido em </a:t>
            </a:r>
            <a:r>
              <a:rPr lang="pt-PT" sz="2000" b="1" dirty="0"/>
              <a:t>9 sessões </a:t>
            </a:r>
            <a:r>
              <a:rPr lang="pt-PT" sz="2000" dirty="0"/>
              <a:t>das mais teóricas as mais práticas</a:t>
            </a:r>
          </a:p>
          <a:p>
            <a:r>
              <a:rPr lang="pt-PT" sz="2000" dirty="0"/>
              <a:t>Cada sessão dividida em </a:t>
            </a:r>
          </a:p>
          <a:p>
            <a:pPr lvl="1"/>
            <a:r>
              <a:rPr lang="pt-PT" sz="2000" b="1" dirty="0" err="1"/>
              <a:t>Objectivo</a:t>
            </a:r>
            <a:r>
              <a:rPr lang="pt-PT" sz="2000" b="1" dirty="0"/>
              <a:t> geral e específicos</a:t>
            </a:r>
          </a:p>
          <a:p>
            <a:pPr lvl="1"/>
            <a:r>
              <a:rPr lang="pt-PT" sz="2000" b="1" dirty="0"/>
              <a:t>Competências a serem desenvolvidas</a:t>
            </a:r>
          </a:p>
          <a:p>
            <a:pPr lvl="1"/>
            <a:r>
              <a:rPr lang="pt-PT" sz="2000" b="1" dirty="0"/>
              <a:t>Conteúdo </a:t>
            </a:r>
          </a:p>
          <a:p>
            <a:pPr lvl="1"/>
            <a:r>
              <a:rPr lang="pt-PT" sz="2000" b="1" dirty="0"/>
              <a:t>Conceitos-chave</a:t>
            </a:r>
          </a:p>
          <a:p>
            <a:pPr lvl="1"/>
            <a:r>
              <a:rPr lang="pt-PT" sz="2000" b="1" dirty="0"/>
              <a:t>Exercícios</a:t>
            </a:r>
          </a:p>
          <a:p>
            <a:pPr lvl="1"/>
            <a:r>
              <a:rPr lang="pt-PT" sz="2000" b="1" dirty="0"/>
              <a:t>Leituras</a:t>
            </a:r>
          </a:p>
          <a:p>
            <a:pPr lvl="1"/>
            <a:r>
              <a:rPr lang="pt-PT" sz="2000" b="1" dirty="0"/>
              <a:t>Outros recursos</a:t>
            </a:r>
          </a:p>
          <a:p>
            <a:pPr lvl="1"/>
            <a:endParaRPr lang="pt-PT" sz="1600" dirty="0"/>
          </a:p>
          <a:p>
            <a:endParaRPr lang="pt-PT" sz="2000" dirty="0"/>
          </a:p>
          <a:p>
            <a:pPr lvl="1"/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79564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202632"/>
              </p:ext>
            </p:extLst>
          </p:nvPr>
        </p:nvGraphicFramePr>
        <p:xfrm>
          <a:off x="228600" y="762000"/>
          <a:ext cx="8686800" cy="522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06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MÓDULO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DESCRIÇÃO E SUB-TEMAS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415">
                <a:tc>
                  <a:txBody>
                    <a:bodyPr/>
                    <a:lstStyle/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r>
                        <a:rPr lang="pt-PT" sz="1500" b="1" dirty="0"/>
                        <a:t>Crianças em Conflito Com a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I</a:t>
                      </a:r>
                      <a:r>
                        <a:rPr lang="pt-PT" sz="1600" dirty="0"/>
                        <a:t> – Definindo crianças em conflito com lei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II</a:t>
                      </a:r>
                      <a:r>
                        <a:rPr lang="pt-PT" sz="1600" dirty="0"/>
                        <a:t> – Quadro internacional e regional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III</a:t>
                      </a:r>
                      <a:r>
                        <a:rPr lang="pt-PT" sz="1600" dirty="0"/>
                        <a:t> – Quadro nacional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IV</a:t>
                      </a:r>
                      <a:r>
                        <a:rPr lang="pt-PT" sz="1600" dirty="0"/>
                        <a:t> – Como a Policia</a:t>
                      </a:r>
                      <a:r>
                        <a:rPr lang="pt-PT" sz="1600" baseline="0" dirty="0"/>
                        <a:t> pode aplicar uma justiça amiga da criança para com as crianças em conflito com lei durante a fase de detenção e custódia policial?</a:t>
                      </a:r>
                      <a:endParaRPr lang="pt-PT" sz="160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V </a:t>
                      </a:r>
                      <a:r>
                        <a:rPr lang="pt-PT" sz="1600" dirty="0"/>
                        <a:t>– </a:t>
                      </a: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Magistrado do Ministério Público pode aplicar uma justiça amiga da criança para com crianças em conflito com a lei na fase de instrução e julgamento?</a:t>
                      </a:r>
                      <a:r>
                        <a:rPr lang="pt-PT" sz="1600" dirty="0"/>
                        <a:t> 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VI</a:t>
                      </a:r>
                      <a:r>
                        <a:rPr lang="pt-PT" sz="1600" dirty="0"/>
                        <a:t> – </a:t>
                      </a: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Defensor Público ou o Advogado podem aplicar uma justiça amiga da criança para com crianças em conflito com a lei durante a assistência e patrocínio jurídico?</a:t>
                      </a:r>
                      <a:endParaRPr lang="pt-PT" sz="160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VII</a:t>
                      </a:r>
                      <a:r>
                        <a:rPr lang="pt-PT" sz="1600" dirty="0"/>
                        <a:t> – </a:t>
                      </a: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Magistrado Judicial pode aplicar uma justiça amiga da criança para com crianças em conflito com a lei na fase de instrução e julgamento?</a:t>
                      </a:r>
                      <a:endParaRPr lang="pt-PT" sz="160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VIII</a:t>
                      </a:r>
                      <a:r>
                        <a:rPr lang="pt-PT" sz="1600" dirty="0"/>
                        <a:t> – </a:t>
                      </a: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agente penitenciário pode aplicar uma justiça amiga da criança para com crianças em conflito com a lei em privação de liberdade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600" b="1" dirty="0"/>
                        <a:t>Secção  IX</a:t>
                      </a:r>
                      <a:r>
                        <a:rPr lang="pt-PT" sz="1600" dirty="0"/>
                        <a:t> –  </a:t>
                      </a: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articulação do sector da administração da justiça para com crianças em conflito com a lei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60533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pt-PT" sz="2800" b="1" u="sng" dirty="0">
                <a:solidFill>
                  <a:srgbClr val="FF0000"/>
                </a:solidFill>
                <a:latin typeface="Goudy Old Style" pitchFamily="18" charset="0"/>
              </a:rPr>
              <a:t>…</a:t>
            </a:r>
            <a:endParaRPr lang="en-GB" sz="2800" b="1" u="sng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96315"/>
              </p:ext>
            </p:extLst>
          </p:nvPr>
        </p:nvGraphicFramePr>
        <p:xfrm>
          <a:off x="228600" y="762000"/>
          <a:ext cx="8686800" cy="517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06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MÓDULO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DESCRIÇÃO E SUB-TEMAS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415">
                <a:tc>
                  <a:txBody>
                    <a:bodyPr/>
                    <a:lstStyle/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r>
                        <a:rPr lang="pt-PT" sz="1500" b="1" dirty="0"/>
                        <a:t>Crianças Vítimas</a:t>
                      </a:r>
                      <a:r>
                        <a:rPr lang="pt-PT" sz="1500" b="1" baseline="0" dirty="0"/>
                        <a:t> Testemunhas e Denunciantes</a:t>
                      </a:r>
                      <a:endParaRPr lang="pt-P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I</a:t>
                      </a:r>
                      <a:r>
                        <a:rPr lang="pt-PT" sz="1500" dirty="0"/>
                        <a:t> – Definindo crianças vítimas, testemunhas e denunciantes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II</a:t>
                      </a:r>
                      <a:r>
                        <a:rPr lang="pt-PT" sz="1500" dirty="0"/>
                        <a:t> – Quadro internacional e regional sobre vítimas, testemunhas e denunciantes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III</a:t>
                      </a:r>
                      <a:r>
                        <a:rPr lang="pt-PT" sz="1500" dirty="0"/>
                        <a:t> – Quadro nacional vítimas, testemunhas e denunciantes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IV</a:t>
                      </a:r>
                      <a:r>
                        <a:rPr lang="pt-PT" sz="1500" dirty="0"/>
                        <a:t> – Como a Policia</a:t>
                      </a:r>
                      <a:r>
                        <a:rPr lang="pt-PT" sz="1500" baseline="0" dirty="0"/>
                        <a:t> pode aplicar uma justiça amiga da criança para com as crianças vítimas, testemunhas e denunciantes?</a:t>
                      </a:r>
                      <a:endParaRPr lang="pt-PT" sz="150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V </a:t>
                      </a:r>
                      <a:r>
                        <a:rPr lang="pt-PT" sz="1500" dirty="0"/>
                        <a:t>– </a:t>
                      </a:r>
                      <a:r>
                        <a:rPr lang="pt-P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Magistrado do Ministério Público pode aplicar uma justiça amiga da criança para com crianças vítimas, testemunhas e denunciantes na fase de instrução e julgamento?</a:t>
                      </a:r>
                      <a:r>
                        <a:rPr lang="pt-PT" sz="1500" dirty="0"/>
                        <a:t> 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VI</a:t>
                      </a:r>
                      <a:r>
                        <a:rPr lang="pt-PT" sz="1500" dirty="0"/>
                        <a:t> – </a:t>
                      </a:r>
                      <a:r>
                        <a:rPr lang="pt-P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Defensor Público ou o Advogado podem aplicar uma justiça amiga da criança para com crianças vítimas, testemunhas e denunciantes durante a assistência e patrocínio jurídico?</a:t>
                      </a:r>
                      <a:endParaRPr lang="pt-PT" sz="150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VII</a:t>
                      </a:r>
                      <a:r>
                        <a:rPr lang="pt-PT" sz="1500" dirty="0"/>
                        <a:t> – </a:t>
                      </a:r>
                      <a:r>
                        <a:rPr lang="pt-P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Magistrado Judicial pode aplicar uma justiça amiga da criança para com crianças vítimas, testemunhas e denunciantes na fase de instrução e julgamento?</a:t>
                      </a:r>
                      <a:endParaRPr lang="pt-PT" sz="150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VIII</a:t>
                      </a:r>
                      <a:r>
                        <a:rPr lang="pt-PT" sz="1500" dirty="0"/>
                        <a:t> – </a:t>
                      </a:r>
                      <a:r>
                        <a:rPr lang="pt-P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agente penitenciário pode aplicar uma justiça amiga da criança para com crianças vítimas, testemunhas e denunciantes em privação de liberdade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00" b="1" dirty="0"/>
                        <a:t>Secção  IX</a:t>
                      </a:r>
                      <a:r>
                        <a:rPr lang="pt-PT" sz="1500" dirty="0"/>
                        <a:t> –  </a:t>
                      </a:r>
                      <a:r>
                        <a:rPr lang="pt-P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articulação do sector da administração da justiça para com vítimas, testemunhas e denunciantes</a:t>
                      </a:r>
                      <a:endParaRPr lang="pt-P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60533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pt-PT" sz="2800" b="1" u="sng" dirty="0">
                <a:solidFill>
                  <a:srgbClr val="FF0000"/>
                </a:solidFill>
                <a:latin typeface="Goudy Old Style" pitchFamily="18" charset="0"/>
              </a:rPr>
              <a:t>…</a:t>
            </a:r>
            <a:endParaRPr lang="en-GB" sz="2800" b="1" u="sng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311277"/>
              </p:ext>
            </p:extLst>
          </p:nvPr>
        </p:nvGraphicFramePr>
        <p:xfrm>
          <a:off x="228600" y="762000"/>
          <a:ext cx="8686800" cy="502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065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MÓDULO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DESCRIÇÃO E SUB-TEMAS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415">
                <a:tc>
                  <a:txBody>
                    <a:bodyPr/>
                    <a:lstStyle/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endParaRPr lang="pt-PT" sz="1500" dirty="0"/>
                    </a:p>
                    <a:p>
                      <a:pPr algn="ctr"/>
                      <a:r>
                        <a:rPr lang="pt-PT" sz="1500" b="1" dirty="0"/>
                        <a:t>Crianças Associadas a Grupos Armados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I</a:t>
                      </a:r>
                      <a:r>
                        <a:rPr lang="pt-PT" sz="1530" dirty="0"/>
                        <a:t> – </a:t>
                      </a:r>
                      <a:r>
                        <a:rPr lang="pt-BR" sz="1530" dirty="0"/>
                        <a:t>Definindo o conceito de criança associadas a grupos armados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II</a:t>
                      </a:r>
                      <a:r>
                        <a:rPr lang="pt-PT" sz="1530" dirty="0"/>
                        <a:t> – Quadro internacional e regional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III</a:t>
                      </a:r>
                      <a:r>
                        <a:rPr lang="pt-PT" sz="1530" dirty="0"/>
                        <a:t> – Quadro nacional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IV</a:t>
                      </a:r>
                      <a:r>
                        <a:rPr lang="pt-PT" sz="1530" dirty="0"/>
                        <a:t> – Como a Policia</a:t>
                      </a:r>
                      <a:r>
                        <a:rPr lang="pt-PT" sz="1530" baseline="0" dirty="0"/>
                        <a:t> pode aplicar uma justiça amiga da criança para com </a:t>
                      </a:r>
                      <a:r>
                        <a:rPr lang="pt-BR" sz="1530" baseline="0" dirty="0"/>
                        <a:t>criança associadas a grupos armados</a:t>
                      </a:r>
                      <a:r>
                        <a:rPr lang="pt-PT" sz="1530" baseline="0" dirty="0"/>
                        <a:t> durante a fase de detenção e custódia policial?</a:t>
                      </a:r>
                      <a:endParaRPr lang="pt-PT" sz="153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V </a:t>
                      </a:r>
                      <a:r>
                        <a:rPr lang="pt-PT" sz="1530" dirty="0"/>
                        <a:t>– 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Magistrado do Ministério Público pode aplicar uma justiça amiga da criança para com </a:t>
                      </a:r>
                      <a:r>
                        <a:rPr lang="pt-BR" sz="1530" baseline="0" dirty="0"/>
                        <a:t>criança associadas a grupos armados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fase de instrução e julgamento?</a:t>
                      </a:r>
                      <a:r>
                        <a:rPr lang="pt-PT" sz="1530" dirty="0"/>
                        <a:t> 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VI</a:t>
                      </a:r>
                      <a:r>
                        <a:rPr lang="pt-PT" sz="1530" dirty="0"/>
                        <a:t> – 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Defensor Público ou o Advogado podem aplicar uma justiça amiga da criança para </a:t>
                      </a:r>
                      <a:r>
                        <a:rPr lang="pt-BR" sz="1530" baseline="0" dirty="0"/>
                        <a:t>criança associadas a grupos armados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durante a assistência e patrocínio jurídico?</a:t>
                      </a:r>
                      <a:endParaRPr lang="pt-PT" sz="153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VII</a:t>
                      </a:r>
                      <a:r>
                        <a:rPr lang="pt-PT" sz="1530" dirty="0"/>
                        <a:t> – 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Magistrado Judicial pode aplicar uma justiça amiga da criança para com </a:t>
                      </a:r>
                      <a:r>
                        <a:rPr lang="pt-BR" sz="1530" baseline="0" dirty="0"/>
                        <a:t>criança associadas a grupos armados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fase de instrução e julgamento?</a:t>
                      </a:r>
                      <a:endParaRPr lang="pt-PT" sz="1530" dirty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VIII</a:t>
                      </a:r>
                      <a:r>
                        <a:rPr lang="pt-PT" sz="1530" dirty="0"/>
                        <a:t> – 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 agente penitenciário pode aplicar uma justiça amiga da criança para com </a:t>
                      </a:r>
                      <a:r>
                        <a:rPr lang="pt-BR" sz="1530" baseline="0" dirty="0"/>
                        <a:t>criança associadas a grupos armados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privação de liberdade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PT" sz="1530" b="1" dirty="0"/>
                        <a:t>Secção  IX</a:t>
                      </a:r>
                      <a:r>
                        <a:rPr lang="pt-PT" sz="1530" dirty="0"/>
                        <a:t> –  </a:t>
                      </a:r>
                      <a:r>
                        <a:rPr lang="pt-PT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articulação do sector da administração da justiça para com </a:t>
                      </a:r>
                      <a:r>
                        <a:rPr lang="pt-BR" sz="1530" baseline="0" dirty="0"/>
                        <a:t>criança associadas a grupos armados</a:t>
                      </a:r>
                      <a:endParaRPr lang="pt-PT" sz="153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DDF69-8046-AE4E-9244-3AE53B6C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95300"/>
            <a:ext cx="4298446" cy="5867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1BA48C-C62B-D94C-A485-478A81FF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000"/>
            <a:ext cx="3581400" cy="1143000"/>
          </a:xfrm>
        </p:spPr>
        <p:txBody>
          <a:bodyPr>
            <a:normAutofit/>
          </a:bodyPr>
          <a:lstStyle/>
          <a:p>
            <a:r>
              <a:rPr lang="en-MZ" sz="2000" dirty="0">
                <a:solidFill>
                  <a:srgbClr val="C00000"/>
                </a:solidFill>
                <a:latin typeface="+mn-lt"/>
              </a:rPr>
              <a:t>Ex. VIII sessão Criancas em conflito com a lei </a:t>
            </a:r>
          </a:p>
        </p:txBody>
      </p:sp>
    </p:spTree>
    <p:extLst>
      <p:ext uri="{BB962C8B-B14F-4D97-AF65-F5344CB8AC3E}">
        <p14:creationId xmlns:p14="http://schemas.microsoft.com/office/powerpoint/2010/main" val="394573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FF0000"/>
                </a:solidFill>
                <a:latin typeface="+mn-lt"/>
              </a:rPr>
              <a:t>5. Conclusão 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Produtos todos concluídos e submetidos ao CFJJ 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Produtos a serem apresentados no Seminário para comentários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Formação de formadores (10 por escolas)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Uso dos manuais nas escolas e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Entrega final dos manuais para sua publicação</a:t>
            </a: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0" indent="0">
              <a:buNone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FF0000"/>
                </a:solidFill>
                <a:latin typeface="+mn-lt"/>
              </a:rPr>
              <a:t>Estrutura da Apresentação 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Introdução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Metodologia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Produtos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PT" sz="1600" dirty="0"/>
              <a:t>Actualização das Necessidades de formação 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PT" sz="1600" dirty="0"/>
              <a:t>Projecto de Currículos de Formação 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PT" sz="1600" dirty="0"/>
              <a:t>Criação de manuais  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Conclusão </a:t>
            </a:r>
          </a:p>
          <a:p>
            <a:pPr marL="0" indent="0">
              <a:buNone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3"/>
          <p:cNvSpPr>
            <a:spLocks noGrp="1"/>
          </p:cNvSpPr>
          <p:nvPr>
            <p:ph type="ctrTitle" idx="4294967295"/>
          </p:nvPr>
        </p:nvSpPr>
        <p:spPr>
          <a:xfrm>
            <a:off x="533400" y="2209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pt-PT" sz="3200" b="1" dirty="0">
                <a:solidFill>
                  <a:srgbClr val="FF0000"/>
                </a:solidFill>
                <a:latin typeface="Goudy Old Style" pitchFamily="18" charset="0"/>
                <a:ea typeface="Calibri Light" pitchFamily="34" charset="0"/>
                <a:cs typeface="Calibri Light" pitchFamily="34" charset="0"/>
              </a:rPr>
              <a:t>OBRIGADA!</a:t>
            </a:r>
            <a:br>
              <a:rPr lang="pt-PT" sz="3200" b="1" dirty="0">
                <a:solidFill>
                  <a:srgbClr val="FF0000"/>
                </a:solidFill>
                <a:latin typeface="Goudy Old Style" pitchFamily="18" charset="0"/>
                <a:ea typeface="Calibri Light" pitchFamily="34" charset="0"/>
                <a:cs typeface="Calibri Light" pitchFamily="34" charset="0"/>
              </a:rPr>
            </a:br>
            <a:br>
              <a:rPr lang="pt-PT" sz="1200" b="1" dirty="0">
                <a:solidFill>
                  <a:srgbClr val="FF0000"/>
                </a:solidFill>
                <a:latin typeface="Goudy Old Style" pitchFamily="18" charset="0"/>
                <a:ea typeface="Calibri Light" pitchFamily="34" charset="0"/>
                <a:cs typeface="Calibri Light" pitchFamily="34" charset="0"/>
              </a:rPr>
            </a:br>
            <a:r>
              <a:rPr lang="pt-PT" sz="3200" b="1" dirty="0">
                <a:solidFill>
                  <a:srgbClr val="FF0000"/>
                </a:solidFill>
                <a:latin typeface="Goudy Old Style" pitchFamily="18" charset="0"/>
                <a:ea typeface="Calibri Light" pitchFamily="34" charset="0"/>
                <a:cs typeface="Calibri Light" pitchFamily="34" charset="0"/>
              </a:rPr>
              <a:t>reformar.co.mz</a:t>
            </a:r>
            <a:endParaRPr lang="pt-PT" sz="2800" b="1" dirty="0">
              <a:solidFill>
                <a:srgbClr val="FF0000"/>
              </a:solidFill>
              <a:latin typeface="Goudy Old Style" pitchFamily="18" charset="0"/>
              <a:ea typeface="Calibri Light" pitchFamily="34" charset="0"/>
              <a:cs typeface="Calibri Light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5805264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/>
          </a:bodyPr>
          <a:lstStyle/>
          <a:p>
            <a:pPr marL="457200" indent="-457200" algn="l"/>
            <a:r>
              <a:rPr lang="pt-PT" sz="2800" b="1" dirty="0">
                <a:solidFill>
                  <a:srgbClr val="FF0000"/>
                </a:solidFill>
                <a:latin typeface="+mn-lt"/>
              </a:rPr>
              <a:t>1. Introdução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7563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b="1" dirty="0"/>
          </a:p>
          <a:p>
            <a:r>
              <a:rPr lang="pt-BR" sz="2000" b="1" dirty="0"/>
              <a:t>Antecedentes: </a:t>
            </a:r>
            <a:r>
              <a:rPr lang="pt-BR" sz="2000" dirty="0"/>
              <a:t>Relatórios do MJCR (2021) sobre necessidades de formação e Justiça Amiga da Criança</a:t>
            </a:r>
            <a:endParaRPr lang="pt-BR" sz="2000" b="1" dirty="0"/>
          </a:p>
          <a:p>
            <a:r>
              <a:rPr lang="pt-BR" sz="2000" b="1" dirty="0"/>
              <a:t>Contexto:</a:t>
            </a:r>
            <a:r>
              <a:rPr lang="pt-BR" sz="2000" dirty="0"/>
              <a:t> Desafios constantes da implementação quadro jurídico progressivo </a:t>
            </a:r>
          </a:p>
          <a:p>
            <a:r>
              <a:rPr lang="pt-BR" sz="2000" b="1" dirty="0"/>
              <a:t>Consultoria: </a:t>
            </a:r>
            <a:r>
              <a:rPr lang="pt-BR" sz="2000" dirty="0"/>
              <a:t>UNICEF, a partir de Junho de 2023.</a:t>
            </a:r>
          </a:p>
          <a:p>
            <a:r>
              <a:rPr lang="pt-BR" sz="2000" b="1" dirty="0"/>
              <a:t>Objetivo Principal:</a:t>
            </a:r>
            <a:r>
              <a:rPr lang="pt-BR" sz="2000" dirty="0"/>
              <a:t> Melhorar a formação em matéria de crianças em 5 escolas de formação de profissionais da justiça (</a:t>
            </a:r>
            <a:r>
              <a:rPr lang="pt-BR" sz="2000" dirty="0" err="1"/>
              <a:t>Matalane</a:t>
            </a:r>
            <a:r>
              <a:rPr lang="pt-BR" sz="2000" dirty="0"/>
              <a:t>, ESAPOL, ACIPOL, CFJJ e </a:t>
            </a:r>
            <a:r>
              <a:rPr lang="pt-BR" sz="2000" dirty="0" err="1"/>
              <a:t>Lhembe</a:t>
            </a:r>
            <a:r>
              <a:rPr lang="pt-BR" sz="2000" dirty="0"/>
              <a:t>)</a:t>
            </a:r>
          </a:p>
          <a:p>
            <a:r>
              <a:rPr lang="pt-BR" sz="2000" b="1" dirty="0"/>
              <a:t>Metodologia: </a:t>
            </a:r>
            <a:r>
              <a:rPr lang="pt-BR" sz="2000" dirty="0"/>
              <a:t>revisão de legislação, literatura e trabalho de campo (entrevistas)</a:t>
            </a:r>
          </a:p>
          <a:p>
            <a:r>
              <a:rPr lang="pt-BR" sz="2000" b="1" dirty="0"/>
              <a:t>Produtos</a:t>
            </a:r>
          </a:p>
          <a:p>
            <a:pPr lvl="1"/>
            <a:r>
              <a:rPr lang="pt-BR" sz="1600" dirty="0" err="1"/>
              <a:t>Actualização</a:t>
            </a:r>
            <a:r>
              <a:rPr lang="pt-BR" sz="1600" dirty="0"/>
              <a:t> necessidades de formação</a:t>
            </a:r>
          </a:p>
          <a:p>
            <a:pPr lvl="1"/>
            <a:r>
              <a:rPr lang="pt-BR" sz="1600" dirty="0"/>
              <a:t>Criação do Curriculum em justiça amiga da criança</a:t>
            </a:r>
          </a:p>
          <a:p>
            <a:pPr lvl="1"/>
            <a:r>
              <a:rPr lang="pt-BR" sz="1600" dirty="0"/>
              <a:t>Criação dos manuais de formação. </a:t>
            </a: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pt-PT" sz="2800" b="1" dirty="0" err="1">
                <a:solidFill>
                  <a:srgbClr val="FF0000"/>
                </a:solidFill>
                <a:latin typeface="+mn-lt"/>
              </a:rPr>
              <a:t>Actualização</a:t>
            </a:r>
            <a:r>
              <a:rPr lang="pt-PT" sz="2800" b="1" dirty="0">
                <a:solidFill>
                  <a:srgbClr val="FF0000"/>
                </a:solidFill>
                <a:latin typeface="+mn-lt"/>
              </a:rPr>
              <a:t> das necessidades de formação e suas recomendações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>
              <a:ea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endParaRPr lang="pt-BR" sz="2000" b="1" dirty="0">
              <a:ea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pt-BR" sz="2000" b="1" u="sng" dirty="0">
                <a:ea typeface="Calibri Light" pitchFamily="34" charset="0"/>
                <a:cs typeface="Calibri Light" pitchFamily="34" charset="0"/>
              </a:rPr>
              <a:t>Metodologia</a:t>
            </a:r>
          </a:p>
          <a:p>
            <a:pPr marL="0" indent="0">
              <a:buNone/>
            </a:pPr>
            <a:endParaRPr lang="pt-BR" sz="2000" u="sng" dirty="0">
              <a:ea typeface="Calibri Light" pitchFamily="34" charset="0"/>
              <a:cs typeface="Calibri Light" pitchFamily="34" charset="0"/>
            </a:endParaRP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Criação de uma equipa representativa de todas as escolas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Revisão documental baseada em material de todas as escolas.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Recebimento de planos do CFJJ, EPPL, ACIPOL, EPPM, bem como material do currículo de formação da disciplina de Direitos Humanos da ESAPOL.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Entrevistas conduzidas com representantes para informações detalhadas.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Relatório </a:t>
            </a:r>
            <a:r>
              <a:rPr lang="pt-BR" sz="2000" dirty="0" err="1">
                <a:ea typeface="Calibri Light" pitchFamily="34" charset="0"/>
                <a:cs typeface="Calibri Light" pitchFamily="34" charset="0"/>
              </a:rPr>
              <a:t>actualizado</a:t>
            </a:r>
            <a:r>
              <a:rPr lang="pt-BR" sz="2000" dirty="0">
                <a:ea typeface="Calibri Light" pitchFamily="34" charset="0"/>
                <a:cs typeface="Calibri Light" pitchFamily="34" charset="0"/>
              </a:rPr>
              <a:t> e submetido em Setembro de 2023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Apresentação do relatório à equipa e UNICEF em Novembro de 2023</a:t>
            </a: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59051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FF0000"/>
                </a:solidFill>
                <a:latin typeface="Goudy Old Style" pitchFamily="18" charset="0"/>
              </a:rPr>
              <a:t>Recomendações gerais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t-PT" sz="2000" dirty="0"/>
          </a:p>
          <a:p>
            <a:pPr marL="457200" indent="-457200">
              <a:buFont typeface="+mj-lt"/>
              <a:buAutoNum type="arabicPeriod"/>
            </a:pPr>
            <a:endParaRPr lang="pt-PT" sz="2000" dirty="0"/>
          </a:p>
          <a:p>
            <a:pPr marL="457200" indent="-457200">
              <a:buFont typeface="+mj-lt"/>
              <a:buAutoNum type="arabicPeriod"/>
            </a:pPr>
            <a:endParaRPr lang="pt-PT" sz="2000" dirty="0"/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Local de formação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err="1"/>
              <a:t>Concepção</a:t>
            </a:r>
            <a:r>
              <a:rPr lang="pt-PT" sz="2000" dirty="0"/>
              <a:t> curricular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Metodologia e formadores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Orçamento</a:t>
            </a: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C9D30-FD10-8E43-ADD0-DE073C0FE29A}"/>
              </a:ext>
            </a:extLst>
          </p:cNvPr>
          <p:cNvSpPr txBox="1"/>
          <p:nvPr/>
        </p:nvSpPr>
        <p:spPr>
          <a:xfrm>
            <a:off x="894735" y="432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Z" dirty="0"/>
          </a:p>
        </p:txBody>
      </p:sp>
    </p:spTree>
    <p:extLst>
      <p:ext uri="{BB962C8B-B14F-4D97-AF65-F5344CB8AC3E}">
        <p14:creationId xmlns:p14="http://schemas.microsoft.com/office/powerpoint/2010/main" val="211970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FF0000"/>
                </a:solidFill>
                <a:latin typeface="Goudy Old Style" pitchFamily="18" charset="0"/>
              </a:rPr>
              <a:t>Recomendações por escolas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dirty="0">
                <a:ea typeface="Calibri Light" pitchFamily="34" charset="0"/>
                <a:cs typeface="Calibri Light" pitchFamily="34" charset="0"/>
              </a:rPr>
              <a:t>Escola Prática de Matalane</a:t>
            </a:r>
          </a:p>
          <a:p>
            <a:pPr marL="0" indent="0">
              <a:buNone/>
            </a:pPr>
            <a:endParaRPr lang="pt-BR" sz="8000" dirty="0"/>
          </a:p>
          <a:p>
            <a:r>
              <a:rPr lang="pt-BR" sz="8000" dirty="0">
                <a:ea typeface="Calibri Light" pitchFamily="34" charset="0"/>
                <a:cs typeface="Calibri Light" pitchFamily="34" charset="0"/>
              </a:rPr>
              <a:t>Adopção de um currículo que permita a incorporação de novas disciplinas no currículo.</a:t>
            </a:r>
          </a:p>
          <a:p>
            <a:r>
              <a:rPr lang="pt-BR" sz="8000" dirty="0">
                <a:ea typeface="Calibri Light" pitchFamily="34" charset="0"/>
                <a:cs typeface="Calibri Light" pitchFamily="34" charset="0"/>
              </a:rPr>
              <a:t>Necessidade de incorporar a matéria dos Direitos Humanos no seu todo, e em particular direitos das crianças</a:t>
            </a:r>
          </a:p>
          <a:p>
            <a:r>
              <a:rPr lang="pt-BR" sz="8000" dirty="0">
                <a:ea typeface="Calibri Light" pitchFamily="34" charset="0"/>
                <a:cs typeface="Calibri Light" pitchFamily="34" charset="0"/>
              </a:rPr>
              <a:t>Formação dos instrutores na área da criança </a:t>
            </a:r>
          </a:p>
          <a:p>
            <a:r>
              <a:rPr lang="pt-BR" sz="8000" dirty="0">
                <a:ea typeface="Calibri Light" pitchFamily="34" charset="0"/>
                <a:cs typeface="Calibri Light" pitchFamily="34" charset="0"/>
              </a:rPr>
              <a:t>Necessidade de aumentar a duração da formação</a:t>
            </a:r>
          </a:p>
          <a:p>
            <a:r>
              <a:rPr lang="pt-BR" sz="8000" dirty="0">
                <a:ea typeface="Calibri Light" pitchFamily="34" charset="0"/>
                <a:cs typeface="Calibri Light" pitchFamily="34" charset="0"/>
              </a:rPr>
              <a:t>Busca por parcerias com outras escolas de justiça para consolidar a experiência em Direitos Humanos, melhorar a formação inicial e aprofundar o conhecimento no sistema de educação.</a:t>
            </a:r>
          </a:p>
          <a:p>
            <a:r>
              <a:rPr lang="pt-BR" sz="8000" dirty="0">
                <a:ea typeface="Calibri Light" pitchFamily="34" charset="0"/>
                <a:cs typeface="Calibri Light" pitchFamily="34" charset="0"/>
              </a:rPr>
              <a:t>Criação de material didático que incorpore matérias relacionadas à "justiça amiga da criança" para enriquecer a abordagem educacional dos direitos da criança.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C9D30-FD10-8E43-ADD0-DE073C0FE29A}"/>
              </a:ext>
            </a:extLst>
          </p:cNvPr>
          <p:cNvSpPr txBox="1"/>
          <p:nvPr/>
        </p:nvSpPr>
        <p:spPr>
          <a:xfrm>
            <a:off x="894735" y="432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Z" dirty="0"/>
          </a:p>
        </p:txBody>
      </p:sp>
    </p:spTree>
    <p:extLst>
      <p:ext uri="{BB962C8B-B14F-4D97-AF65-F5344CB8AC3E}">
        <p14:creationId xmlns:p14="http://schemas.microsoft.com/office/powerpoint/2010/main" val="251197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FF0000"/>
                </a:solidFill>
                <a:latin typeface="Goudy Old Style" pitchFamily="18" charset="0"/>
              </a:rPr>
              <a:t>Recomendações por escolas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>
              <a:ea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pt-BR" sz="2000" b="1" dirty="0">
                <a:ea typeface="Calibri Light" pitchFamily="34" charset="0"/>
                <a:cs typeface="Calibri Light" pitchFamily="34" charset="0"/>
              </a:rPr>
              <a:t>Escola de Sargentos da Polícia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Expansão estratégica do módulo de Direitos Humanos, com foco abrangente nos princípios dos direitos das crianças.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Formação dos instrutores na área da criança </a:t>
            </a:r>
          </a:p>
          <a:p>
            <a:endParaRPr lang="pt-PT" sz="3600" dirty="0"/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C9D30-FD10-8E43-ADD0-DE073C0FE29A}"/>
              </a:ext>
            </a:extLst>
          </p:cNvPr>
          <p:cNvSpPr txBox="1"/>
          <p:nvPr/>
        </p:nvSpPr>
        <p:spPr>
          <a:xfrm>
            <a:off x="894735" y="432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Z" dirty="0"/>
          </a:p>
        </p:txBody>
      </p:sp>
    </p:spTree>
    <p:extLst>
      <p:ext uri="{BB962C8B-B14F-4D97-AF65-F5344CB8AC3E}">
        <p14:creationId xmlns:p14="http://schemas.microsoft.com/office/powerpoint/2010/main" val="272738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pt-PT" sz="2800" b="1" u="sng" dirty="0">
                <a:solidFill>
                  <a:srgbClr val="FF0000"/>
                </a:solidFill>
                <a:latin typeface="Goudy Old Style" pitchFamily="18" charset="0"/>
              </a:rPr>
              <a:t>…</a:t>
            </a:r>
            <a:endParaRPr lang="en-GB" sz="2800" b="1" u="sng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ea typeface="Calibri Light" pitchFamily="34" charset="0"/>
                <a:cs typeface="Calibri Light" pitchFamily="34" charset="0"/>
              </a:rPr>
              <a:t>Academia de Ciências Policiais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ea typeface="Calibri Light" pitchFamily="34" charset="0"/>
              <a:cs typeface="Calibri Light" pitchFamily="34" charset="0"/>
            </a:endParaRPr>
          </a:p>
          <a:p>
            <a:pPr>
              <a:spcBef>
                <a:spcPts val="0"/>
              </a:spcBef>
            </a:pPr>
            <a:r>
              <a:rPr lang="pt-BR" sz="1800" dirty="0">
                <a:ea typeface="Calibri Light" pitchFamily="34" charset="0"/>
                <a:cs typeface="Calibri Light" pitchFamily="34" charset="0"/>
              </a:rPr>
              <a:t>Expansão do período de lecionação da matéria de Direitos Humanos, garantindo uma compreensão mais profunda dos tópicos relacionados às crianças.</a:t>
            </a:r>
          </a:p>
          <a:p>
            <a:pPr>
              <a:spcBef>
                <a:spcPts val="0"/>
              </a:spcBef>
            </a:pPr>
            <a:r>
              <a:rPr lang="pt-BR" sz="1800" dirty="0">
                <a:ea typeface="Calibri Light" pitchFamily="34" charset="0"/>
                <a:cs typeface="Calibri Light" pitchFamily="34" charset="0"/>
              </a:rPr>
              <a:t>Incorporação de tópicos relacionados a crianças no plano de estudos do nível de Mestrado como componentes essenciais das disciplinas oferecidas.</a:t>
            </a:r>
          </a:p>
          <a:p>
            <a:pPr>
              <a:spcBef>
                <a:spcPts val="0"/>
              </a:spcBef>
            </a:pPr>
            <a:r>
              <a:rPr lang="pt-BR" sz="1800" dirty="0">
                <a:ea typeface="Calibri Light" pitchFamily="34" charset="0"/>
                <a:cs typeface="Calibri Light" pitchFamily="34" charset="0"/>
              </a:rPr>
              <a:t>Colaboração entre a ACIPOL e o CFJJ para oferecer formação especializada em direitos da criança, atendendo às necessidades internas e de outras escolas que dependem do CFJJ.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b="1" dirty="0">
              <a:ea typeface="Calibri Light" pitchFamily="34" charset="0"/>
              <a:cs typeface="Calibri Light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ea typeface="Calibri Light" pitchFamily="34" charset="0"/>
                <a:cs typeface="Calibri Light" pitchFamily="34" charset="0"/>
              </a:rPr>
              <a:t>Centro de Formação Jurídica e Judiciária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ea typeface="Calibri Light" pitchFamily="34" charset="0"/>
              <a:cs typeface="Calibri Light" pitchFamily="34" charset="0"/>
            </a:endParaRPr>
          </a:p>
          <a:p>
            <a:pPr>
              <a:spcBef>
                <a:spcPts val="0"/>
              </a:spcBef>
            </a:pPr>
            <a:r>
              <a:rPr lang="pt-BR" sz="1800" dirty="0">
                <a:ea typeface="Calibri Light" pitchFamily="34" charset="0"/>
                <a:cs typeface="Calibri Light" pitchFamily="34" charset="0"/>
              </a:rPr>
              <a:t>Revisão abrangente do desenvolvimento curricular, especialmente com foco na "justiça amiga da criança".</a:t>
            </a:r>
          </a:p>
          <a:p>
            <a:pPr>
              <a:spcBef>
                <a:spcPts val="0"/>
              </a:spcBef>
            </a:pPr>
            <a:r>
              <a:rPr lang="pt-BR" sz="1800" dirty="0">
                <a:ea typeface="Calibri Light" pitchFamily="34" charset="0"/>
                <a:cs typeface="Calibri Light" pitchFamily="34" charset="0"/>
              </a:rPr>
              <a:t>Investimento na formação de formadores especializados em desenvolvimento curricular, garantindo uma abordagem sustentável para o desenvolvimento curricular, incluindo a incorporação de tópicos relacionados aos direitos da criança.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7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pt-PT" sz="2800" b="1" u="sng" dirty="0">
                <a:solidFill>
                  <a:srgbClr val="FF0000"/>
                </a:solidFill>
                <a:latin typeface="Goudy Old Style" pitchFamily="18" charset="0"/>
              </a:rPr>
              <a:t>…</a:t>
            </a:r>
            <a:endParaRPr lang="en-GB" sz="2800" b="1" u="sng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ea typeface="Calibri Light" pitchFamily="34" charset="0"/>
                <a:cs typeface="Calibri Light" pitchFamily="34" charset="0"/>
              </a:rPr>
              <a:t>Escola Prática Penitenciária de Lhembe</a:t>
            </a:r>
          </a:p>
          <a:p>
            <a:pPr marL="0" indent="0">
              <a:buNone/>
            </a:pPr>
            <a:endParaRPr lang="pt-BR" sz="2000" dirty="0">
              <a:ea typeface="Calibri Light" pitchFamily="34" charset="0"/>
              <a:cs typeface="Calibri Light" pitchFamily="34" charset="0"/>
            </a:endParaRP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Enfoque gradual e abrangente nos tópicos relacionados às crianças.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Capacitação dos instrutores em relação aos Direitos das Crianças para fornecer conhecimento aprofundado sobre os princípios e regulamentos.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Integração desses princípios em todas as disciplinas do currículo policial, com uma compreensão interdisciplinar.</a:t>
            </a:r>
          </a:p>
          <a:p>
            <a:r>
              <a:rPr lang="pt-BR" sz="2000" dirty="0">
                <a:ea typeface="Calibri Light" pitchFamily="34" charset="0"/>
                <a:cs typeface="Calibri Light" pitchFamily="34" charset="0"/>
              </a:rPr>
              <a:t>Dada a limitação de tempo, a inclusão inicial pode ser introdutória e aprofundada ao longo do tempo por meio de formações complementares e aplicação prática em cenários realistas.</a:t>
            </a: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PT" sz="2000" dirty="0">
              <a:latin typeface="Goudy Old Style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6AEC3D-0652-D144-876E-66C674EF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1160" y="5977136"/>
            <a:ext cx="7560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8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12845</TotalTime>
  <Words>2199</Words>
  <Application>Microsoft Macintosh PowerPoint</Application>
  <PresentationFormat>On-screen Show (4:3)</PresentationFormat>
  <Paragraphs>297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Goudy Old Style</vt:lpstr>
      <vt:lpstr>Tema do Office</vt:lpstr>
      <vt:lpstr>Projecto Curricular e os desafios da formação de justiça especializados na área de promoção e protecção dos Direitos da Criança   </vt:lpstr>
      <vt:lpstr>Estrutura da Apresentação </vt:lpstr>
      <vt:lpstr>1. Introdução</vt:lpstr>
      <vt:lpstr>2. Actualização das necessidades de formação e suas recomendações</vt:lpstr>
      <vt:lpstr>Recomendações gerais </vt:lpstr>
      <vt:lpstr>Recomendações por escolas </vt:lpstr>
      <vt:lpstr>Recomendações por escolas </vt:lpstr>
      <vt:lpstr>…</vt:lpstr>
      <vt:lpstr>…</vt:lpstr>
      <vt:lpstr>3. Projeto de Currículo de Formação</vt:lpstr>
      <vt:lpstr>... Competências </vt:lpstr>
      <vt:lpstr>... Competências </vt:lpstr>
      <vt:lpstr>PowerPoint Presentation</vt:lpstr>
      <vt:lpstr>4. Criação dos Manuais de Formação</vt:lpstr>
      <vt:lpstr>PowerPoint Presentation</vt:lpstr>
      <vt:lpstr>…</vt:lpstr>
      <vt:lpstr>…</vt:lpstr>
      <vt:lpstr>Ex. VIII sessão Criancas em conflito com a lei </vt:lpstr>
      <vt:lpstr>5. Conclusão </vt:lpstr>
      <vt:lpstr>OBRIGADA!  reformar.co.mz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“Reconhecimento jurídico de paralegais no Uganda, Tanzânia e Moçambique: lições, desafios e boas práticas”.</dc:title>
  <dc:creator>HP</dc:creator>
  <cp:lastModifiedBy>Microsoft Office User</cp:lastModifiedBy>
  <cp:revision>434</cp:revision>
  <dcterms:created xsi:type="dcterms:W3CDTF">2022-11-03T21:14:08Z</dcterms:created>
  <dcterms:modified xsi:type="dcterms:W3CDTF">2024-05-01T09:26:02Z</dcterms:modified>
</cp:coreProperties>
</file>